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256" r:id="rId6"/>
    <p:sldId id="259" r:id="rId7"/>
    <p:sldId id="304" r:id="rId8"/>
    <p:sldId id="302" r:id="rId9"/>
    <p:sldId id="298" r:id="rId10"/>
    <p:sldId id="29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03" r:id="rId22"/>
    <p:sldId id="297" r:id="rId23"/>
    <p:sldId id="305" r:id="rId24"/>
    <p:sldId id="273" r:id="rId25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6560"/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2" autoAdjust="0"/>
    <p:restoredTop sz="81470" autoAdjust="0"/>
  </p:normalViewPr>
  <p:slideViewPr>
    <p:cSldViewPr snapToGrid="0" snapToObjects="1">
      <p:cViewPr varScale="1">
        <p:scale>
          <a:sx n="71" d="100"/>
          <a:sy n="71" d="100"/>
        </p:scale>
        <p:origin x="1386" y="6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-1932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763ED-E6F2-4B85-A4F9-EEE44025005F}" type="doc">
      <dgm:prSet loTypeId="urn:microsoft.com/office/officeart/2005/8/layout/default#1" loCatId="list" qsTypeId="urn:microsoft.com/office/officeart/2005/8/quickstyle/simple1#2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A968C1ED-331A-4D0C-8451-5F2777C7FA0B}">
      <dgm:prSet phldrT="[Text]" custT="1"/>
      <dgm:spPr>
        <a:solidFill>
          <a:srgbClr val="7030A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noProof="0" dirty="0" smtClean="0">
              <a:solidFill>
                <a:schemeClr val="tx1"/>
              </a:solidFill>
            </a:rPr>
            <a:t>косвенная дискриминация </a:t>
          </a:r>
        </a:p>
        <a:p>
          <a:pPr defTabSz="8001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58AAFB1-6604-4DC5-A160-4547023DA7A2}" type="parTrans" cxnId="{D04833FD-6AAF-4309-9A0C-814159732EA4}">
      <dgm:prSet/>
      <dgm:spPr/>
      <dgm:t>
        <a:bodyPr/>
        <a:lstStyle/>
        <a:p>
          <a:endParaRPr lang="en-US"/>
        </a:p>
      </dgm:t>
    </dgm:pt>
    <dgm:pt modelId="{E8E99FBA-7B84-4CD4-B37F-004191D9A0EB}" type="sibTrans" cxnId="{D04833FD-6AAF-4309-9A0C-814159732EA4}">
      <dgm:prSet/>
      <dgm:spPr/>
      <dgm:t>
        <a:bodyPr/>
        <a:lstStyle/>
        <a:p>
          <a:endParaRPr lang="en-US"/>
        </a:p>
      </dgm:t>
    </dgm:pt>
    <dgm:pt modelId="{E9E4AA53-727B-4266-AF76-7CD48FD5D4F9}">
      <dgm:prSet phldrT="[Text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  <a:endParaRPr lang="ru-RU" sz="6000" dirty="0">
            <a:solidFill>
              <a:schemeClr val="tx1"/>
            </a:solidFill>
          </a:endParaRPr>
        </a:p>
      </dgm:t>
    </dgm:pt>
    <dgm:pt modelId="{CE94B7B2-8ECA-43EA-A7AB-49835A56C9B3}" type="parTrans" cxnId="{56D1CAB9-C11B-47DC-92F8-627B0435C639}">
      <dgm:prSet/>
      <dgm:spPr/>
      <dgm:t>
        <a:bodyPr/>
        <a:lstStyle/>
        <a:p>
          <a:endParaRPr lang="en-US"/>
        </a:p>
      </dgm:t>
    </dgm:pt>
    <dgm:pt modelId="{5E1628B8-875F-4CE7-8412-9357562F44A9}" type="sibTrans" cxnId="{56D1CAB9-C11B-47DC-92F8-627B0435C639}">
      <dgm:prSet/>
      <dgm:spPr/>
      <dgm:t>
        <a:bodyPr/>
        <a:lstStyle/>
        <a:p>
          <a:endParaRPr lang="en-US"/>
        </a:p>
      </dgm:t>
    </dgm:pt>
    <dgm:pt modelId="{5E880043-7CAD-4D75-8FFC-B8B97C01B902}">
      <dgm:prSet phldrT="[Text]" custT="1"/>
      <dgm:spPr>
        <a:solidFill>
          <a:srgbClr val="00B0F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noProof="0" dirty="0" smtClean="0">
              <a:solidFill>
                <a:schemeClr val="tx1"/>
              </a:solidFill>
            </a:rPr>
            <a:t>прямая дискриминация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0CAC28AF-DEE9-4296-B2A8-3BD3E975604F}" type="parTrans" cxnId="{56EFB0CC-BB8B-46A8-8033-CCB6676B5D62}">
      <dgm:prSet/>
      <dgm:spPr/>
      <dgm:t>
        <a:bodyPr/>
        <a:lstStyle/>
        <a:p>
          <a:endParaRPr lang="en-US"/>
        </a:p>
      </dgm:t>
    </dgm:pt>
    <dgm:pt modelId="{D6AA066B-B7E2-4CD9-9769-A77E47ADA612}" type="sibTrans" cxnId="{56EFB0CC-BB8B-46A8-8033-CCB6676B5D62}">
      <dgm:prSet/>
      <dgm:spPr/>
      <dgm:t>
        <a:bodyPr/>
        <a:lstStyle/>
        <a:p>
          <a:endParaRPr lang="en-US"/>
        </a:p>
      </dgm:t>
    </dgm:pt>
    <dgm:pt modelId="{56013055-A85F-4E8F-98C3-97902EADED32}">
      <dgm:prSet phldrT="[Text]" custT="1"/>
      <dgm:spPr>
        <a:solidFill>
          <a:srgbClr val="00B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800" noProof="0" dirty="0" smtClean="0">
              <a:solidFill>
                <a:schemeClr val="tx1"/>
              </a:solidFill>
            </a:rPr>
            <a:t>системная дискриминация</a:t>
          </a:r>
          <a:endParaRPr lang="ru-RU" sz="1800" noProof="0" dirty="0">
            <a:solidFill>
              <a:schemeClr val="tx1"/>
            </a:solidFill>
          </a:endParaRPr>
        </a:p>
      </dgm:t>
    </dgm:pt>
    <dgm:pt modelId="{5B8631A1-CBC9-48A5-A07C-E39C446671D0}" type="parTrans" cxnId="{2009F405-AF24-452F-8146-26C90BD77749}">
      <dgm:prSet/>
      <dgm:spPr/>
      <dgm:t>
        <a:bodyPr/>
        <a:lstStyle/>
        <a:p>
          <a:endParaRPr lang="en-US"/>
        </a:p>
      </dgm:t>
    </dgm:pt>
    <dgm:pt modelId="{8E8C8EFE-1574-48D8-94E6-06BB219DBCEB}" type="sibTrans" cxnId="{2009F405-AF24-452F-8146-26C90BD77749}">
      <dgm:prSet/>
      <dgm:spPr/>
      <dgm:t>
        <a:bodyPr/>
        <a:lstStyle/>
        <a:p>
          <a:endParaRPr lang="en-US"/>
        </a:p>
      </dgm:t>
    </dgm:pt>
    <dgm:pt modelId="{799CEA30-402E-4BD8-921B-958373253CD6}">
      <dgm:prSet phldrT="[Text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A0BB6F8-5FD4-4272-AFB2-5EB8404A0B1D}" type="parTrans" cxnId="{544F400E-5B79-4B75-AF68-E7BC6923D7E4}">
      <dgm:prSet/>
      <dgm:spPr/>
      <dgm:t>
        <a:bodyPr/>
        <a:lstStyle/>
        <a:p>
          <a:endParaRPr lang="en-US"/>
        </a:p>
      </dgm:t>
    </dgm:pt>
    <dgm:pt modelId="{8058DA2D-E409-48BD-9283-2AD861657AFD}" type="sibTrans" cxnId="{544F400E-5B79-4B75-AF68-E7BC6923D7E4}">
      <dgm:prSet/>
      <dgm:spPr/>
      <dgm:t>
        <a:bodyPr/>
        <a:lstStyle/>
        <a:p>
          <a:endParaRPr lang="en-US"/>
        </a:p>
      </dgm:t>
    </dgm:pt>
    <dgm:pt modelId="{284D1538-C558-4674-A9FF-65AD9AD4B0C2}">
      <dgm:prSet custT="1"/>
      <dgm:spPr>
        <a:solidFill>
          <a:srgbClr val="92D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noProof="0" dirty="0" smtClean="0">
              <a:solidFill>
                <a:schemeClr val="tx1"/>
              </a:solidFill>
            </a:rPr>
            <a:t>дискриминация де-юре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ru-RU" dirty="0">
            <a:solidFill>
              <a:schemeClr val="tx1"/>
            </a:solidFill>
          </a:endParaRPr>
        </a:p>
      </dgm:t>
    </dgm:pt>
    <dgm:pt modelId="{3BDFCF64-DDCC-4488-AF6E-F05641334CA7}" type="parTrans" cxnId="{6761CDE6-1EA0-4EAB-BC95-42A80FDF230A}">
      <dgm:prSet/>
      <dgm:spPr/>
      <dgm:t>
        <a:bodyPr/>
        <a:lstStyle/>
        <a:p>
          <a:endParaRPr lang="en-US"/>
        </a:p>
      </dgm:t>
    </dgm:pt>
    <dgm:pt modelId="{8EA7FC02-F134-42F8-88C5-6729023A6696}" type="sibTrans" cxnId="{6761CDE6-1EA0-4EAB-BC95-42A80FDF230A}">
      <dgm:prSet/>
      <dgm:spPr/>
      <dgm:t>
        <a:bodyPr/>
        <a:lstStyle/>
        <a:p>
          <a:endParaRPr lang="en-US"/>
        </a:p>
      </dgm:t>
    </dgm:pt>
    <dgm:pt modelId="{96403ED9-9406-4683-89A7-421D73CD4787}">
      <dgm:prSet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lvl="2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</a:p>
        <a:p>
          <a:pPr defTabSz="23114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DB4FD96-9D2A-42F0-A25A-5DD4B1AC9B6E}" type="parTrans" cxnId="{4D4DF878-AAFB-4A69-8C07-728AE120CEE2}">
      <dgm:prSet/>
      <dgm:spPr/>
      <dgm:t>
        <a:bodyPr/>
        <a:lstStyle/>
        <a:p>
          <a:endParaRPr lang="en-US"/>
        </a:p>
      </dgm:t>
    </dgm:pt>
    <dgm:pt modelId="{87B0B3F0-942D-41AF-80A8-3DFFC6371D89}" type="sibTrans" cxnId="{4D4DF878-AAFB-4A69-8C07-728AE120CEE2}">
      <dgm:prSet/>
      <dgm:spPr/>
      <dgm:t>
        <a:bodyPr/>
        <a:lstStyle/>
        <a:p>
          <a:endParaRPr lang="en-US"/>
        </a:p>
      </dgm:t>
    </dgm:pt>
    <dgm:pt modelId="{FDE30016-925E-46E0-8FB3-12B71FDC3D0C}">
      <dgm:prSet custT="1"/>
      <dgm:spPr>
        <a:solidFill>
          <a:schemeClr val="accent3">
            <a:alpha val="53000"/>
          </a:schemeClr>
        </a:solidFill>
        <a:ln>
          <a:solidFill>
            <a:schemeClr val="tx1"/>
          </a:solidFill>
        </a:ln>
      </dgm:spPr>
      <dgm:t>
        <a:bodyPr/>
        <a:lstStyle/>
        <a:p>
          <a:pPr defTabSz="1200150">
            <a:spcBef>
              <a:spcPct val="0"/>
            </a:spcBef>
            <a:spcAft>
              <a:spcPct val="35000"/>
            </a:spcAft>
          </a:pPr>
          <a:r>
            <a:rPr lang="ru-RU" sz="1800" noProof="0" dirty="0" smtClean="0">
              <a:solidFill>
                <a:schemeClr val="tx1"/>
              </a:solidFill>
            </a:rPr>
            <a:t>дискриминация де-факто</a:t>
          </a:r>
          <a:endParaRPr lang="ru-RU" sz="1800" noProof="0" dirty="0">
            <a:solidFill>
              <a:schemeClr val="tx1"/>
            </a:solidFill>
          </a:endParaRPr>
        </a:p>
      </dgm:t>
    </dgm:pt>
    <dgm:pt modelId="{4E00E965-A638-45A1-A060-A4B176D3B747}" type="parTrans" cxnId="{0D6905B5-351B-44B3-93F6-C493E9BEF652}">
      <dgm:prSet/>
      <dgm:spPr/>
      <dgm:t>
        <a:bodyPr/>
        <a:lstStyle/>
        <a:p>
          <a:endParaRPr lang="en-US"/>
        </a:p>
      </dgm:t>
    </dgm:pt>
    <dgm:pt modelId="{3902B729-4015-4EAF-92ED-BFC34877FF25}" type="sibTrans" cxnId="{0D6905B5-351B-44B3-93F6-C493E9BEF652}">
      <dgm:prSet/>
      <dgm:spPr/>
      <dgm:t>
        <a:bodyPr/>
        <a:lstStyle/>
        <a:p>
          <a:endParaRPr lang="en-US"/>
        </a:p>
      </dgm:t>
    </dgm:pt>
    <dgm:pt modelId="{D43F79F5-732F-4018-9C71-92357FC65E4D}" type="pres">
      <dgm:prSet presAssocID="{250763ED-E6F2-4B85-A4F9-EEE4402500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7E6FCA-A154-4EED-87E7-928156CDA896}" type="pres">
      <dgm:prSet presAssocID="{A968C1ED-331A-4D0C-8451-5F2777C7FA0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0AF0D-1A05-48F5-BF94-AAD8646B20D4}" type="pres">
      <dgm:prSet presAssocID="{E8E99FBA-7B84-4CD4-B37F-004191D9A0EB}" presName="sibTrans" presStyleCnt="0"/>
      <dgm:spPr/>
    </dgm:pt>
    <dgm:pt modelId="{68E13944-7F0F-41F5-9FDC-DFF83DB8E57A}" type="pres">
      <dgm:prSet presAssocID="{E9E4AA53-727B-4266-AF76-7CD48FD5D4F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F61CD-CAB3-4F5A-827B-8B36F39DB196}" type="pres">
      <dgm:prSet presAssocID="{5E1628B8-875F-4CE7-8412-9357562F44A9}" presName="sibTrans" presStyleCnt="0"/>
      <dgm:spPr/>
    </dgm:pt>
    <dgm:pt modelId="{4B662A13-EFA0-4EDF-971E-DF25AC617F9B}" type="pres">
      <dgm:prSet presAssocID="{284D1538-C558-4674-A9FF-65AD9AD4B0C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663EE-2351-42C8-BF12-BAF7043755E4}" type="pres">
      <dgm:prSet presAssocID="{8EA7FC02-F134-42F8-88C5-6729023A6696}" presName="sibTrans" presStyleCnt="0"/>
      <dgm:spPr/>
    </dgm:pt>
    <dgm:pt modelId="{8BA8309A-D83B-46A3-BD93-FDE248AA569B}" type="pres">
      <dgm:prSet presAssocID="{96403ED9-9406-4683-89A7-421D73CD4787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25C8D3-4D14-47CA-913A-8CCAE4FD9B89}" type="pres">
      <dgm:prSet presAssocID="{87B0B3F0-942D-41AF-80A8-3DFFC6371D89}" presName="sibTrans" presStyleCnt="0"/>
      <dgm:spPr/>
    </dgm:pt>
    <dgm:pt modelId="{CC602039-6D50-4B1A-847D-0F32BC92C80D}" type="pres">
      <dgm:prSet presAssocID="{FDE30016-925E-46E0-8FB3-12B71FDC3D0C}" presName="node" presStyleLbl="node1" presStyleIdx="4" presStyleCnt="8" custLinFactNeighborX="2000" custLinFactNeighborY="-1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579A7-74C7-4752-905C-D16ED8BB9F14}" type="pres">
      <dgm:prSet presAssocID="{3902B729-4015-4EAF-92ED-BFC34877FF25}" presName="sibTrans" presStyleCnt="0"/>
      <dgm:spPr/>
    </dgm:pt>
    <dgm:pt modelId="{9C0900F1-7148-4209-9EDC-9973058FA49A}" type="pres">
      <dgm:prSet presAssocID="{5E880043-7CAD-4D75-8FFC-B8B97C01B90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F5B2A-5C3B-4EF3-884A-94F0C63F23CA}" type="pres">
      <dgm:prSet presAssocID="{D6AA066B-B7E2-4CD9-9769-A77E47ADA612}" presName="sibTrans" presStyleCnt="0"/>
      <dgm:spPr/>
    </dgm:pt>
    <dgm:pt modelId="{AAB96FE2-460A-4DF9-9684-8E6C22A4BCC5}" type="pres">
      <dgm:prSet presAssocID="{56013055-A85F-4E8F-98C3-97902EADED32}" presName="node" presStyleLbl="node1" presStyleIdx="6" presStyleCnt="8" custLinFactNeighborX="-64257" custLinFactNeighborY="42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EBA8F1-B9B6-4EFD-8899-B7E25716728A}" type="pres">
      <dgm:prSet presAssocID="{8E8C8EFE-1574-48D8-94E6-06BB219DBCEB}" presName="sibTrans" presStyleCnt="0"/>
      <dgm:spPr/>
    </dgm:pt>
    <dgm:pt modelId="{12638E4E-D337-4111-87CF-874D4AC34105}" type="pres">
      <dgm:prSet presAssocID="{799CEA30-402E-4BD8-921B-958373253CD6}" presName="node" presStyleLbl="node1" presStyleIdx="7" presStyleCnt="8" custAng="20290184" custScaleX="97460" custScaleY="86477" custLinFactNeighborX="47820" custLinFactNeighborY="-28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61CDE6-1EA0-4EAB-BC95-42A80FDF230A}" srcId="{250763ED-E6F2-4B85-A4F9-EEE44025005F}" destId="{284D1538-C558-4674-A9FF-65AD9AD4B0C2}" srcOrd="2" destOrd="0" parTransId="{3BDFCF64-DDCC-4488-AF6E-F05641334CA7}" sibTransId="{8EA7FC02-F134-42F8-88C5-6729023A6696}"/>
    <dgm:cxn modelId="{B6FE96C6-E19A-4D3B-95F4-92EA8A9C8F88}" type="presOf" srcId="{56013055-A85F-4E8F-98C3-97902EADED32}" destId="{AAB96FE2-460A-4DF9-9684-8E6C22A4BCC5}" srcOrd="0" destOrd="0" presId="urn:microsoft.com/office/officeart/2005/8/layout/default#1"/>
    <dgm:cxn modelId="{D04833FD-6AAF-4309-9A0C-814159732EA4}" srcId="{250763ED-E6F2-4B85-A4F9-EEE44025005F}" destId="{A968C1ED-331A-4D0C-8451-5F2777C7FA0B}" srcOrd="0" destOrd="0" parTransId="{558AAFB1-6604-4DC5-A160-4547023DA7A2}" sibTransId="{E8E99FBA-7B84-4CD4-B37F-004191D9A0EB}"/>
    <dgm:cxn modelId="{8CE6417D-7F76-4091-B1D3-1FE95899AE30}" type="presOf" srcId="{250763ED-E6F2-4B85-A4F9-EEE44025005F}" destId="{D43F79F5-732F-4018-9C71-92357FC65E4D}" srcOrd="0" destOrd="0" presId="urn:microsoft.com/office/officeart/2005/8/layout/default#1"/>
    <dgm:cxn modelId="{0D6905B5-351B-44B3-93F6-C493E9BEF652}" srcId="{250763ED-E6F2-4B85-A4F9-EEE44025005F}" destId="{FDE30016-925E-46E0-8FB3-12B71FDC3D0C}" srcOrd="4" destOrd="0" parTransId="{4E00E965-A638-45A1-A060-A4B176D3B747}" sibTransId="{3902B729-4015-4EAF-92ED-BFC34877FF25}"/>
    <dgm:cxn modelId="{2009F405-AF24-452F-8146-26C90BD77749}" srcId="{250763ED-E6F2-4B85-A4F9-EEE44025005F}" destId="{56013055-A85F-4E8F-98C3-97902EADED32}" srcOrd="6" destOrd="0" parTransId="{5B8631A1-CBC9-48A5-A07C-E39C446671D0}" sibTransId="{8E8C8EFE-1574-48D8-94E6-06BB219DBCEB}"/>
    <dgm:cxn modelId="{56EFB0CC-BB8B-46A8-8033-CCB6676B5D62}" srcId="{250763ED-E6F2-4B85-A4F9-EEE44025005F}" destId="{5E880043-7CAD-4D75-8FFC-B8B97C01B902}" srcOrd="5" destOrd="0" parTransId="{0CAC28AF-DEE9-4296-B2A8-3BD3E975604F}" sibTransId="{D6AA066B-B7E2-4CD9-9769-A77E47ADA612}"/>
    <dgm:cxn modelId="{831143F4-2DB5-4D9A-8694-814E59BE2736}" type="presOf" srcId="{96403ED9-9406-4683-89A7-421D73CD4787}" destId="{8BA8309A-D83B-46A3-BD93-FDE248AA569B}" srcOrd="0" destOrd="0" presId="urn:microsoft.com/office/officeart/2005/8/layout/default#1"/>
    <dgm:cxn modelId="{F9000A6B-8328-4EDA-9EB2-316756664432}" type="presOf" srcId="{A968C1ED-331A-4D0C-8451-5F2777C7FA0B}" destId="{8F7E6FCA-A154-4EED-87E7-928156CDA896}" srcOrd="0" destOrd="0" presId="urn:microsoft.com/office/officeart/2005/8/layout/default#1"/>
    <dgm:cxn modelId="{F634E196-945C-4674-B3D4-40DA533F477B}" type="presOf" srcId="{5E880043-7CAD-4D75-8FFC-B8B97C01B902}" destId="{9C0900F1-7148-4209-9EDC-9973058FA49A}" srcOrd="0" destOrd="0" presId="urn:microsoft.com/office/officeart/2005/8/layout/default#1"/>
    <dgm:cxn modelId="{3553157B-9220-483C-B826-6966C3ED12D3}" type="presOf" srcId="{FDE30016-925E-46E0-8FB3-12B71FDC3D0C}" destId="{CC602039-6D50-4B1A-847D-0F32BC92C80D}" srcOrd="0" destOrd="0" presId="urn:microsoft.com/office/officeart/2005/8/layout/default#1"/>
    <dgm:cxn modelId="{56D1CAB9-C11B-47DC-92F8-627B0435C639}" srcId="{250763ED-E6F2-4B85-A4F9-EEE44025005F}" destId="{E9E4AA53-727B-4266-AF76-7CD48FD5D4F9}" srcOrd="1" destOrd="0" parTransId="{CE94B7B2-8ECA-43EA-A7AB-49835A56C9B3}" sibTransId="{5E1628B8-875F-4CE7-8412-9357562F44A9}"/>
    <dgm:cxn modelId="{4D4DF878-AAFB-4A69-8C07-728AE120CEE2}" srcId="{250763ED-E6F2-4B85-A4F9-EEE44025005F}" destId="{96403ED9-9406-4683-89A7-421D73CD4787}" srcOrd="3" destOrd="0" parTransId="{FDB4FD96-9D2A-42F0-A25A-5DD4B1AC9B6E}" sibTransId="{87B0B3F0-942D-41AF-80A8-3DFFC6371D89}"/>
    <dgm:cxn modelId="{544F400E-5B79-4B75-AF68-E7BC6923D7E4}" srcId="{250763ED-E6F2-4B85-A4F9-EEE44025005F}" destId="{799CEA30-402E-4BD8-921B-958373253CD6}" srcOrd="7" destOrd="0" parTransId="{DA0BB6F8-5FD4-4272-AFB2-5EB8404A0B1D}" sibTransId="{8058DA2D-E409-48BD-9283-2AD861657AFD}"/>
    <dgm:cxn modelId="{369E869E-392B-4B57-B955-B58232BE885E}" type="presOf" srcId="{E9E4AA53-727B-4266-AF76-7CD48FD5D4F9}" destId="{68E13944-7F0F-41F5-9FDC-DFF83DB8E57A}" srcOrd="0" destOrd="0" presId="urn:microsoft.com/office/officeart/2005/8/layout/default#1"/>
    <dgm:cxn modelId="{10BB2B1C-7A65-4637-88D5-9CCA5D1F235F}" type="presOf" srcId="{799CEA30-402E-4BD8-921B-958373253CD6}" destId="{12638E4E-D337-4111-87CF-874D4AC34105}" srcOrd="0" destOrd="0" presId="urn:microsoft.com/office/officeart/2005/8/layout/default#1"/>
    <dgm:cxn modelId="{BB938F26-7CDA-4F09-8F3D-A423B2A9AB17}" type="presOf" srcId="{284D1538-C558-4674-A9FF-65AD9AD4B0C2}" destId="{4B662A13-EFA0-4EDF-971E-DF25AC617F9B}" srcOrd="0" destOrd="0" presId="urn:microsoft.com/office/officeart/2005/8/layout/default#1"/>
    <dgm:cxn modelId="{80B178F3-0F37-4AD2-ADD3-1A3F12E8A3AA}" type="presParOf" srcId="{D43F79F5-732F-4018-9C71-92357FC65E4D}" destId="{8F7E6FCA-A154-4EED-87E7-928156CDA896}" srcOrd="0" destOrd="0" presId="urn:microsoft.com/office/officeart/2005/8/layout/default#1"/>
    <dgm:cxn modelId="{C1EA4D7A-93B3-4048-9FCF-D17C55F17B87}" type="presParOf" srcId="{D43F79F5-732F-4018-9C71-92357FC65E4D}" destId="{22B0AF0D-1A05-48F5-BF94-AAD8646B20D4}" srcOrd="1" destOrd="0" presId="urn:microsoft.com/office/officeart/2005/8/layout/default#1"/>
    <dgm:cxn modelId="{BFB4CCC3-679B-4265-8412-C486C838493C}" type="presParOf" srcId="{D43F79F5-732F-4018-9C71-92357FC65E4D}" destId="{68E13944-7F0F-41F5-9FDC-DFF83DB8E57A}" srcOrd="2" destOrd="0" presId="urn:microsoft.com/office/officeart/2005/8/layout/default#1"/>
    <dgm:cxn modelId="{7623E28C-7DEC-4377-B8AF-31E424353474}" type="presParOf" srcId="{D43F79F5-732F-4018-9C71-92357FC65E4D}" destId="{326F61CD-CAB3-4F5A-827B-8B36F39DB196}" srcOrd="3" destOrd="0" presId="urn:microsoft.com/office/officeart/2005/8/layout/default#1"/>
    <dgm:cxn modelId="{BD90B1F9-6C0D-42FC-B8EB-C880E1F6A490}" type="presParOf" srcId="{D43F79F5-732F-4018-9C71-92357FC65E4D}" destId="{4B662A13-EFA0-4EDF-971E-DF25AC617F9B}" srcOrd="4" destOrd="0" presId="urn:microsoft.com/office/officeart/2005/8/layout/default#1"/>
    <dgm:cxn modelId="{E03B6145-AF21-42D9-97F4-78F35514BD2D}" type="presParOf" srcId="{D43F79F5-732F-4018-9C71-92357FC65E4D}" destId="{71C663EE-2351-42C8-BF12-BAF7043755E4}" srcOrd="5" destOrd="0" presId="urn:microsoft.com/office/officeart/2005/8/layout/default#1"/>
    <dgm:cxn modelId="{8F3717CF-F0A8-43F2-8A1C-C0AFED74ACCE}" type="presParOf" srcId="{D43F79F5-732F-4018-9C71-92357FC65E4D}" destId="{8BA8309A-D83B-46A3-BD93-FDE248AA569B}" srcOrd="6" destOrd="0" presId="urn:microsoft.com/office/officeart/2005/8/layout/default#1"/>
    <dgm:cxn modelId="{5076F67A-C65F-4807-85FA-EEAA3C6EF4CB}" type="presParOf" srcId="{D43F79F5-732F-4018-9C71-92357FC65E4D}" destId="{0F25C8D3-4D14-47CA-913A-8CCAE4FD9B89}" srcOrd="7" destOrd="0" presId="urn:microsoft.com/office/officeart/2005/8/layout/default#1"/>
    <dgm:cxn modelId="{D36D344E-CA62-453F-A827-713683E4A2E8}" type="presParOf" srcId="{D43F79F5-732F-4018-9C71-92357FC65E4D}" destId="{CC602039-6D50-4B1A-847D-0F32BC92C80D}" srcOrd="8" destOrd="0" presId="urn:microsoft.com/office/officeart/2005/8/layout/default#1"/>
    <dgm:cxn modelId="{32EDC181-84CC-4972-8916-29578ABE72E5}" type="presParOf" srcId="{D43F79F5-732F-4018-9C71-92357FC65E4D}" destId="{69B579A7-74C7-4752-905C-D16ED8BB9F14}" srcOrd="9" destOrd="0" presId="urn:microsoft.com/office/officeart/2005/8/layout/default#1"/>
    <dgm:cxn modelId="{E182AD93-A532-4066-B98E-7A534EC1D79B}" type="presParOf" srcId="{D43F79F5-732F-4018-9C71-92357FC65E4D}" destId="{9C0900F1-7148-4209-9EDC-9973058FA49A}" srcOrd="10" destOrd="0" presId="urn:microsoft.com/office/officeart/2005/8/layout/default#1"/>
    <dgm:cxn modelId="{1DE8D842-4DE5-4DC9-A303-E6D7D3D483E2}" type="presParOf" srcId="{D43F79F5-732F-4018-9C71-92357FC65E4D}" destId="{E18F5B2A-5C3B-4EF3-884A-94F0C63F23CA}" srcOrd="11" destOrd="0" presId="urn:microsoft.com/office/officeart/2005/8/layout/default#1"/>
    <dgm:cxn modelId="{E8C38AFB-DF26-4DDC-AF90-A9F7A890DD6D}" type="presParOf" srcId="{D43F79F5-732F-4018-9C71-92357FC65E4D}" destId="{AAB96FE2-460A-4DF9-9684-8E6C22A4BCC5}" srcOrd="12" destOrd="0" presId="urn:microsoft.com/office/officeart/2005/8/layout/default#1"/>
    <dgm:cxn modelId="{C67DBED3-4C53-4FA1-9A7C-63493DA3F546}" type="presParOf" srcId="{D43F79F5-732F-4018-9C71-92357FC65E4D}" destId="{27EBA8F1-B9B6-4EFD-8899-B7E25716728A}" srcOrd="13" destOrd="0" presId="urn:microsoft.com/office/officeart/2005/8/layout/default#1"/>
    <dgm:cxn modelId="{5D790E5F-6DC1-48F8-AB17-4C765AB85D21}" type="presParOf" srcId="{D43F79F5-732F-4018-9C71-92357FC65E4D}" destId="{12638E4E-D337-4111-87CF-874D4AC34105}" srcOrd="1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E6FCA-A154-4EED-87E7-928156CDA896}">
      <dsp:nvSpPr>
        <dsp:cNvPr id="0" name=""/>
        <dsp:cNvSpPr/>
      </dsp:nvSpPr>
      <dsp:spPr>
        <a:xfrm>
          <a:off x="0" y="117735"/>
          <a:ext cx="1916646" cy="1149987"/>
        </a:xfrm>
        <a:prstGeom prst="rect">
          <a:avLst/>
        </a:prstGeom>
        <a:solidFill>
          <a:srgbClr val="7030A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noProof="0" dirty="0" smtClean="0">
              <a:solidFill>
                <a:schemeClr val="tx1"/>
              </a:solidFill>
            </a:rPr>
            <a:t>косвенная дискриминация </a:t>
          </a:r>
        </a:p>
        <a:p>
          <a:pPr lvl="0" algn="ctr" defTabSz="8001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0" y="117735"/>
        <a:ext cx="1916646" cy="1149987"/>
      </dsp:txXfrm>
    </dsp:sp>
    <dsp:sp modelId="{68E13944-7F0F-41F5-9FDC-DFF83DB8E57A}">
      <dsp:nvSpPr>
        <dsp:cNvPr id="0" name=""/>
        <dsp:cNvSpPr/>
      </dsp:nvSpPr>
      <dsp:spPr>
        <a:xfrm>
          <a:off x="2108310" y="117735"/>
          <a:ext cx="1916646" cy="1149987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  <a:endParaRPr lang="ru-RU" sz="6000" kern="1200" dirty="0">
            <a:solidFill>
              <a:schemeClr val="tx1"/>
            </a:solidFill>
          </a:endParaRPr>
        </a:p>
      </dsp:txBody>
      <dsp:txXfrm>
        <a:off x="2108310" y="117735"/>
        <a:ext cx="1916646" cy="1149987"/>
      </dsp:txXfrm>
    </dsp:sp>
    <dsp:sp modelId="{4B662A13-EFA0-4EDF-971E-DF25AC617F9B}">
      <dsp:nvSpPr>
        <dsp:cNvPr id="0" name=""/>
        <dsp:cNvSpPr/>
      </dsp:nvSpPr>
      <dsp:spPr>
        <a:xfrm>
          <a:off x="4216621" y="117735"/>
          <a:ext cx="1916646" cy="1149987"/>
        </a:xfrm>
        <a:prstGeom prst="rect">
          <a:avLst/>
        </a:prstGeom>
        <a:solidFill>
          <a:srgbClr val="92D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noProof="0" dirty="0" smtClean="0">
              <a:solidFill>
                <a:schemeClr val="tx1"/>
              </a:solidFill>
            </a:rPr>
            <a:t>дискриминация де-юре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ru-RU" kern="1200" dirty="0">
            <a:solidFill>
              <a:schemeClr val="tx1"/>
            </a:solidFill>
          </a:endParaRPr>
        </a:p>
      </dsp:txBody>
      <dsp:txXfrm>
        <a:off x="4216621" y="117735"/>
        <a:ext cx="1916646" cy="1149987"/>
      </dsp:txXfrm>
    </dsp:sp>
    <dsp:sp modelId="{8BA8309A-D83B-46A3-BD93-FDE248AA569B}">
      <dsp:nvSpPr>
        <dsp:cNvPr id="0" name=""/>
        <dsp:cNvSpPr/>
      </dsp:nvSpPr>
      <dsp:spPr>
        <a:xfrm>
          <a:off x="0" y="1459387"/>
          <a:ext cx="1916646" cy="1149987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2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</a:p>
        <a:p>
          <a:pPr algn="ctr" defTabSz="23114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0" y="1459387"/>
        <a:ext cx="1916646" cy="1149987"/>
      </dsp:txXfrm>
    </dsp:sp>
    <dsp:sp modelId="{CC602039-6D50-4B1A-847D-0F32BC92C80D}">
      <dsp:nvSpPr>
        <dsp:cNvPr id="0" name=""/>
        <dsp:cNvSpPr/>
      </dsp:nvSpPr>
      <dsp:spPr>
        <a:xfrm>
          <a:off x="2146643" y="1446611"/>
          <a:ext cx="1916646" cy="1149987"/>
        </a:xfrm>
        <a:prstGeom prst="rect">
          <a:avLst/>
        </a:prstGeom>
        <a:solidFill>
          <a:schemeClr val="accent3">
            <a:alpha val="53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noProof="0" dirty="0" smtClean="0">
              <a:solidFill>
                <a:schemeClr val="tx1"/>
              </a:solidFill>
            </a:rPr>
            <a:t>дискриминация де-факто</a:t>
          </a:r>
          <a:endParaRPr lang="ru-RU" sz="1800" kern="1200" noProof="0" dirty="0">
            <a:solidFill>
              <a:schemeClr val="tx1"/>
            </a:solidFill>
          </a:endParaRPr>
        </a:p>
      </dsp:txBody>
      <dsp:txXfrm>
        <a:off x="2146643" y="1446611"/>
        <a:ext cx="1916646" cy="1149987"/>
      </dsp:txXfrm>
    </dsp:sp>
    <dsp:sp modelId="{9C0900F1-7148-4209-9EDC-9973058FA49A}">
      <dsp:nvSpPr>
        <dsp:cNvPr id="0" name=""/>
        <dsp:cNvSpPr/>
      </dsp:nvSpPr>
      <dsp:spPr>
        <a:xfrm>
          <a:off x="4216621" y="1459387"/>
          <a:ext cx="1916646" cy="1149987"/>
        </a:xfrm>
        <a:prstGeom prst="rect">
          <a:avLst/>
        </a:prstGeom>
        <a:solidFill>
          <a:srgbClr val="00B0F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noProof="0" dirty="0" smtClean="0">
              <a:solidFill>
                <a:schemeClr val="tx1"/>
              </a:solidFill>
            </a:rPr>
            <a:t>прямая дискриминация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4216621" y="1459387"/>
        <a:ext cx="1916646" cy="1149987"/>
      </dsp:txXfrm>
    </dsp:sp>
    <dsp:sp modelId="{AAB96FE2-460A-4DF9-9684-8E6C22A4BCC5}">
      <dsp:nvSpPr>
        <dsp:cNvPr id="0" name=""/>
        <dsp:cNvSpPr/>
      </dsp:nvSpPr>
      <dsp:spPr>
        <a:xfrm>
          <a:off x="0" y="2849488"/>
          <a:ext cx="1916646" cy="1149987"/>
        </a:xfrm>
        <a:prstGeom prst="rect">
          <a:avLst/>
        </a:prstGeom>
        <a:solidFill>
          <a:srgbClr val="00B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noProof="0" dirty="0" smtClean="0">
              <a:solidFill>
                <a:schemeClr val="tx1"/>
              </a:solidFill>
            </a:rPr>
            <a:t>системная дискриминация</a:t>
          </a:r>
          <a:endParaRPr lang="ru-RU" sz="1800" kern="1200" noProof="0" dirty="0">
            <a:solidFill>
              <a:schemeClr val="tx1"/>
            </a:solidFill>
          </a:endParaRPr>
        </a:p>
      </dsp:txBody>
      <dsp:txXfrm>
        <a:off x="0" y="2849488"/>
        <a:ext cx="1916646" cy="1149987"/>
      </dsp:txXfrm>
    </dsp:sp>
    <dsp:sp modelId="{12638E4E-D337-4111-87CF-874D4AC34105}">
      <dsp:nvSpPr>
        <dsp:cNvPr id="0" name=""/>
        <dsp:cNvSpPr/>
      </dsp:nvSpPr>
      <dsp:spPr>
        <a:xfrm rot="20290184">
          <a:off x="4103347" y="2845596"/>
          <a:ext cx="1867963" cy="994474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4103347" y="2845596"/>
        <a:ext cx="1867963" cy="994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17FB70F-35D8-414C-A1B1-13D5D48AB505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356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B62A36A2-EEAD-40D9-A8E1-1301F63328A6}" type="datetimeFigureOut">
              <a:rPr lang="en-GB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62CC1A32-B8FB-4D47-8FD9-E05C82B5F15E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729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D2437BE-2564-4787-A9D1-5318BA264B67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25246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dirty="0" smtClean="0"/>
              <a:t>Интерактивный диалог является естественным следствием принципа добросовестности и проявлением уважения достоинства, присущего человеку с </a:t>
            </a:r>
            <a:r>
              <a:rPr lang="ru-RU" dirty="0" smtClean="0"/>
              <a:t>инвалидностью</a:t>
            </a:r>
            <a:r>
              <a:rPr dirty="0" smtClean="0"/>
              <a:t>. </a:t>
            </a:r>
            <a:r>
              <a:rPr dirty="0" smtClean="0"/>
              <a:t>Инвалиды хорошо знают свои личные потребности и нужды, и никто лучше их самих не сможет определить, какие приспособления для них будут самыми оптимальными. И если уполномоченный орган поймет это, то тем самым он сможет правильнее оценить потребности инвалида, предусмотреть необходимые ресурсы и избежать дискриминационных решений.  Если обе стороны достигают соглашения, то процесс </a:t>
            </a:r>
            <a:r>
              <a:rPr lang="ru-RU" dirty="0" smtClean="0"/>
              <a:t>на этом завершается</a:t>
            </a:r>
            <a:r>
              <a:rPr dirty="0" smtClean="0"/>
              <a:t>. Если нет, то бремя доказывания того, что объективные критерии разумности не были соблюдены, возлагается на уполномоченный орган.</a:t>
            </a:r>
            <a:endParaRPr lang="ru-RU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97408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noProof="0" dirty="0" smtClean="0"/>
              <a:t>Комитет по правам инвалидов</a:t>
            </a:r>
            <a:r>
              <a:rPr lang="ru-RU" sz="1200" kern="1200" noProof="0" dirty="0" smtClean="0">
                <a:solidFill>
                  <a:schemeClr val="tx1"/>
                </a:solidFill>
                <a:effectLst/>
                <a:latin typeface="+mn-lt"/>
              </a:rPr>
              <a:t> еще не определил критерий разумности в </a:t>
            </a:r>
            <a:r>
              <a:rPr lang="ru-RU" sz="1200" kern="1200" noProof="0" smtClean="0">
                <a:solidFill>
                  <a:schemeClr val="tx1"/>
                </a:solidFill>
                <a:effectLst/>
                <a:latin typeface="+mn-lt"/>
              </a:rPr>
              <a:t>своих замечаниях </a:t>
            </a:r>
            <a:r>
              <a:rPr lang="ru-RU" sz="1200" kern="1200" noProof="0" dirty="0" smtClean="0">
                <a:solidFill>
                  <a:schemeClr val="tx1"/>
                </a:solidFill>
                <a:effectLst/>
                <a:latin typeface="+mn-lt"/>
              </a:rPr>
              <a:t>общего порядка. Тем не менее, некоторые из его элементов были установлены (в общих чертах) в аналитических материалах по делу </a:t>
            </a:r>
            <a:r>
              <a:rPr lang="ru-RU" sz="1200" kern="1200" noProof="0" dirty="0" err="1" smtClean="0">
                <a:solidFill>
                  <a:schemeClr val="tx1"/>
                </a:solidFill>
                <a:effectLst/>
                <a:latin typeface="+mn-lt"/>
              </a:rPr>
              <a:t>Юнгелин</a:t>
            </a:r>
            <a:r>
              <a:rPr lang="ru-RU" sz="1200" kern="1200" noProof="0" dirty="0" smtClean="0">
                <a:solidFill>
                  <a:schemeClr val="tx1"/>
                </a:solidFill>
                <a:effectLst/>
                <a:latin typeface="+mn-lt"/>
              </a:rPr>
              <a:t> против правительства Швеции.  Из этих элементов и тех, которые присутствуют</a:t>
            </a:r>
            <a:r>
              <a:rPr lang="ru-RU" sz="1200" kern="1200" baseline="0" noProof="0" dirty="0" smtClean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ru-RU" sz="1200" kern="1200" noProof="0" dirty="0" smtClean="0">
                <a:solidFill>
                  <a:schemeClr val="tx1"/>
                </a:solidFill>
                <a:effectLst/>
                <a:latin typeface="+mn-lt"/>
              </a:rPr>
              <a:t>в нормах сравнительного права, можно вычленить компоненты концепции объективного обоснования. </a:t>
            </a:r>
            <a:endParaRPr lang="ru-RU" noProof="0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5530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14580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48842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93290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dirty="0" smtClean="0"/>
              <a:t>Ряд разумных приспособлений сопряжены с большими затратами. Чтобы обеспечить осуществление права инвалидов, уполномоченный орган должен исчерпать все альтернативные источники финансирования, если у него отсутствуют собственные средства для предоставления приспособлений. </a:t>
            </a:r>
            <a:endParaRPr lang="ru-RU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25366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dirty="0" smtClean="0"/>
              <a:t>Уполномоченный орган может постараться доказать, что в результате предоставления затребованного приспособления создается угроза существованию всей организации или выполнению какой-то ее основной функции.  Например какому-нибудь предприятию малого бизнеса, чтобы обеспечить приспособление для работника, пользующегося инвалидной коляской, придется устанавливать подъемник. Оценив связанные с этим затраты и источники финансирования, менеджер может прийти к выводу, что такое приспособление может создать существенное бремя для бизнеса, который может оказаться в ситуации, когда доходов от основной деятельности будет недостаточно, чтобы его содержать, и предприятие окажется под угрозой разорения. </a:t>
            </a:r>
            <a:endParaRPr lang="ru-RU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3983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2D9C5C-D753-4443-B1D7-30DBD5465C60}" type="slidenum">
              <a:rPr lang="en-GB" smtClean="0"/>
              <a:pPr eaLnBrk="1" hangingPunct="1"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300068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1CF200B-581C-42EF-A561-0D14B44C75F7}" type="slidenum">
              <a:rPr lang="en-GB" smtClean="0"/>
              <a:pPr eaLnBrk="1" hangingPunct="1"/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6929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Слайд 3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E8B3A54-EE3A-4ADD-B3F8-F3C28DDAB8D6}" type="slidenum">
              <a:rPr lang="en-GB" smtClean="0"/>
              <a:pPr eaLnBrk="1" hangingPunct="1"/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06693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0567023-9062-41D6-BB7F-C7B9F18E44FD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68749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07FD479-3DB9-473E-B87E-E76E033A2844}" type="slidenum">
              <a:rPr lang="en-GB" smtClean="0"/>
              <a:pPr eaLnBrk="1" hangingPunct="1"/>
              <a:t>20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35944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C3D1552-E129-48E8-BC65-3DC9AFAFC7DE}" type="slidenum">
              <a:rPr lang="en-GB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125108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BE8A775-9BDF-4A20-9AAE-9996B50CF39D}" type="slidenum">
              <a:rPr lang="en-GB" smtClean="0"/>
              <a:pPr eaLnBrk="1" hangingPunct="1"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55276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b="1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A9955D4-09F0-410C-8659-7D25A27A9570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736922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04111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55101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81207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dirty="0" smtClean="0"/>
              <a:t>Поскольку проверка на соответствие критерию разумности инициируется правообладателем, то он же и обязан обращаться в соответствующий уполномоченный орган с просьбой создать необходимые условия. Если организация, которой направлено обращение об обеспечении разумного приспособления, докажет, что она на является уполномоченным органом, или что имеется конкретная структура с соответствующими </a:t>
            </a:r>
            <a:r>
              <a:rPr lang="ru-RU" dirty="0" smtClean="0"/>
              <a:t>функциональными</a:t>
            </a:r>
            <a:r>
              <a:rPr lang="ru-RU" baseline="0" dirty="0" smtClean="0"/>
              <a:t> </a:t>
            </a:r>
            <a:r>
              <a:rPr lang="ru-RU" dirty="0" smtClean="0"/>
              <a:t>обязанностями</a:t>
            </a:r>
            <a:r>
              <a:rPr dirty="0" smtClean="0"/>
              <a:t>, то она вправе отказать в предоставлении приспособления, не навлекая на себя обвинений в дискриминации по признаку инвалидности. Такой уполномоченный орган должен быть прописан в законе или в соответствующем нормативном акте, чтобы не возлагать </a:t>
            </a:r>
            <a:r>
              <a:rPr dirty="0" err="1" smtClean="0"/>
              <a:t>на</a:t>
            </a:r>
            <a:r>
              <a:rPr dirty="0" smtClean="0"/>
              <a:t> </a:t>
            </a:r>
            <a:r>
              <a:rPr lang="ru-RU" dirty="0" smtClean="0"/>
              <a:t>человека</a:t>
            </a:r>
            <a:r>
              <a:rPr lang="ru-RU" baseline="0" dirty="0" smtClean="0"/>
              <a:t> с инвалидностью</a:t>
            </a:r>
            <a:r>
              <a:rPr dirty="0" smtClean="0"/>
              <a:t>, </a:t>
            </a:r>
            <a:r>
              <a:rPr dirty="0" smtClean="0"/>
              <a:t>нуждающегося в приспособлении, обязанност</a:t>
            </a:r>
            <a:r>
              <a:rPr lang="ru-RU" dirty="0" smtClean="0"/>
              <a:t>и</a:t>
            </a:r>
            <a:r>
              <a:rPr dirty="0" smtClean="0"/>
              <a:t> по поиску такой организации. </a:t>
            </a:r>
            <a:endParaRPr lang="ru-RU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7197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435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43AB9-F9DF-46D0-9C4D-288161D82B06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482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6AB32-F3D4-453C-BD6E-4CAA2379DF4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29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61DA-FDD2-4FF5-B829-462B05951E1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1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C9011-5122-495B-8258-1D609FEBDB4F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0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85B7B-FB10-4DF8-9800-15A98B20577D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1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872F5-514F-4212-8457-25706A73EA4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23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F4E27-22F6-4CE6-964E-8498F5F4A20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97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C873D5DF-F976-4EFA-833E-90A9D45E67E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20" r:id="rId7"/>
    <p:sldLayoutId id="2147483921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</a:rPr>
              <a:t>Дискриминация по признаку инвалидности</a:t>
            </a:r>
            <a:r>
              <a:t/>
            </a:r>
            <a:br/>
            <a:endParaRPr lang="ru-RU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Разумное приспособление</a:t>
            </a:r>
            <a:r>
              <a:rPr lang="en-US" sz="2400" dirty="0" smtClean="0"/>
              <a:t> Интерактивный диалог </a:t>
            </a:r>
            <a:r>
              <a:t/>
            </a:r>
            <a:br/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238713"/>
            <a:ext cx="7056438" cy="467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Уполномоченный орган и правообладатель должны вступить в интерактивный диалог с целью поиска решений по предоставлению приспособления.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Если они достигают договоренности, то следует полагать, что необходимые условия будут созданы, и вопрос можно считать закрытым.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Если же им не удается договориться, то уполномоченный орган должен будет предъявить объективные основания для отказа, чтобы избежать ответственности по обвинению в дискриминации.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9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sz="2400" dirty="0" smtClean="0">
                <a:latin typeface="Arial" charset="0"/>
              </a:rPr>
              <a:t> 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Объективное обоснование 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Уполномоченный орган, чтобы избежать ответственности за дискриминацию по признаку инвалидности, обязан доказать, что по крайней мере один из критериев объективной разумности не был соблюден:</a:t>
            </a:r>
            <a:endParaRPr lang="ru-RU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Необходимость</a:t>
            </a:r>
            <a:endParaRPr lang="ru-RU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Соразмерность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Осуществимость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Финансовые возможности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Экономическая целесообразность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7500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sz="2400" dirty="0" smtClean="0">
                <a:latin typeface="Arial" charset="0"/>
              </a:rPr>
              <a:t> 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Объективное обоснование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000" b="1" dirty="0" smtClean="0">
                <a:solidFill>
                  <a:schemeClr val="tx2"/>
                </a:solidFill>
              </a:rPr>
              <a:t>Необходимость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Приспособление должно соответствовать своему назначению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Уполномоченный орган должен доказать, что требуемое приспособление не является необходимым для эффективной реализации конкретного права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Особое внимание следует уделить приспособлениям в сфере инклюзивного образования и по месту работы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8003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sz="2400" dirty="0" smtClean="0">
                <a:latin typeface="Arial" charset="0"/>
              </a:rPr>
              <a:t> 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Объективное обоснование 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7"/>
            <a:ext cx="7056438" cy="436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</a:rPr>
              <a:t>Соразмерность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Приспособление должно быть соразмерным поставленной задаче с точки зрения времени, затрат, продолжительности и последствий для реализации конкретного права инвалида. 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Уполномоченный орган должен доказать, что требуемое приспособление несоразмерно с точки зрения эффективной реализации </a:t>
            </a:r>
            <a:r>
              <a:rPr lang="ru-RU" sz="2000" dirty="0" smtClean="0"/>
              <a:t>человеком с инвалидностью </a:t>
            </a:r>
            <a:r>
              <a:rPr lang="ru-RU" sz="2000" dirty="0" smtClean="0"/>
              <a:t>такого права.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Соразмерность должна трактоваться, исходя из объективных критериев и не может оцениваться на основе решений, принятых в рамках дискреционных полномочий.</a:t>
            </a:r>
          </a:p>
        </p:txBody>
      </p:sp>
    </p:spTree>
    <p:extLst>
      <p:ext uri="{BB962C8B-B14F-4D97-AF65-F5344CB8AC3E}">
        <p14:creationId xmlns:p14="http://schemas.microsoft.com/office/powerpoint/2010/main" val="33360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sz="2400" dirty="0" smtClean="0">
                <a:latin typeface="Arial" charset="0"/>
              </a:rPr>
              <a:t> 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Объективное обоснование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815239" y="1365250"/>
            <a:ext cx="7838833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</a:rPr>
              <a:t>Осуществимость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Предоставление приспособления должно быть практически осуществимо: оно должно существовать в реальности и быть в наличии.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Уполномоченный орган должен доказать, что требуемое приспособление не существует как апробированное решение, которым можно воспользоваться для эффективной реализации инвалидом конкретного права.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Уполномоченный орган может также постараться доказать, что затребованное приспособление существует, но нет возможности его предоставить (например, программное обеспечение, которое нельзя импортировать из-за таможенных ограничений).</a:t>
            </a:r>
          </a:p>
        </p:txBody>
      </p:sp>
    </p:spTree>
    <p:extLst>
      <p:ext uri="{BB962C8B-B14F-4D97-AF65-F5344CB8AC3E}">
        <p14:creationId xmlns:p14="http://schemas.microsoft.com/office/powerpoint/2010/main" val="23273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sz="2400" dirty="0" smtClean="0">
                <a:latin typeface="Arial" charset="0"/>
              </a:rPr>
              <a:t> 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Объективное обоснование 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</a:rPr>
              <a:t>Финансовые возможности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400" dirty="0" smtClean="0"/>
              <a:t>Затребованное приспособление должно быть финансово доступным.</a:t>
            </a:r>
            <a:endParaRPr lang="ru-RU" sz="24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400" dirty="0" smtClean="0"/>
              <a:t>Уполномоченный орган должен доказать, что исчерпаны финансовые средства, необходимые для предоставления затребованного приспособления.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400" dirty="0" smtClean="0"/>
              <a:t>Выполнение этого обязательства предполагает как государственное, и частное финансирование.</a:t>
            </a:r>
          </a:p>
        </p:txBody>
      </p:sp>
    </p:spTree>
    <p:extLst>
      <p:ext uri="{BB962C8B-B14F-4D97-AF65-F5344CB8AC3E}">
        <p14:creationId xmlns:p14="http://schemas.microsoft.com/office/powerpoint/2010/main" val="11022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sz="2400" dirty="0" smtClean="0">
                <a:latin typeface="Arial" charset="0"/>
              </a:rPr>
              <a:t> </a:t>
            </a:r>
            <a:br>
              <a:rPr lang="ru-RU" sz="2400" dirty="0" smtClean="0">
                <a:latin typeface="Arial" charset="0"/>
              </a:rPr>
            </a:br>
            <a:r>
              <a:rPr lang="ru-RU" sz="2400" dirty="0" smtClean="0">
                <a:latin typeface="Arial" charset="0"/>
              </a:rPr>
              <a:t>Объективное обоснование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smtClean="0">
                <a:solidFill>
                  <a:schemeClr val="tx2"/>
                </a:solidFill>
              </a:rPr>
              <a:t>Экономическая целесообразность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Затребованное приспособление должно удовлетворять критерию экономической целесообразности.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Уполномоченный орган должен доказать, что предоставление такого приспособления ставит под угрозу существование этого органа и значительно подрывает возможности выполнения им своих основных функций.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000" dirty="0" smtClean="0"/>
              <a:t>Уполномоченный орган должен проанализировать все свои совокупные активы, а не только ресурсы какого-то подразделения или отдела своей организации.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151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200" smtClean="0">
                <a:latin typeface="Arial" charset="0"/>
              </a:rPr>
              <a:t>Дискриминация по признаку инвалидности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457200" y="1511300"/>
            <a:ext cx="82994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40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1768475"/>
            <a:ext cx="8191500" cy="403542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89685" y="1943100"/>
            <a:ext cx="3213100" cy="1989138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endParaRPr lang="ru-RU" b="1" dirty="0"/>
          </a:p>
          <a:p>
            <a:pPr algn="ctr">
              <a:defRPr/>
            </a:pPr>
            <a:r>
              <a:rPr lang="fr-CH" sz="1600" b="1" dirty="0"/>
              <a:t>Гражданская </a:t>
            </a:r>
            <a:r>
              <a:rPr lang="fr-CH" sz="1600" b="1" dirty="0" smtClean="0"/>
              <a:t>жизнь</a:t>
            </a:r>
            <a:r>
              <a:rPr lang="ru-RU" sz="1600" b="1" dirty="0" smtClean="0"/>
              <a:t>:</a:t>
            </a:r>
            <a:endParaRPr lang="fr-CH" sz="1600" b="1" dirty="0"/>
          </a:p>
          <a:p>
            <a:pPr algn="ctr">
              <a:defRPr/>
            </a:pPr>
            <a:r>
              <a:rPr sz="1600" dirty="0" smtClean="0"/>
              <a:t>Отказ в признании правоспособности</a:t>
            </a:r>
            <a:endParaRPr lang="ru-RU" sz="1600" dirty="0"/>
          </a:p>
          <a:p>
            <a:pPr algn="ctr">
              <a:defRPr/>
            </a:pPr>
            <a:r>
              <a:rPr sz="1600" dirty="0" smtClean="0"/>
              <a:t>Принудительное помещение в спецучреждения</a:t>
            </a:r>
            <a:endParaRPr lang="ru-RU" sz="1600" dirty="0"/>
          </a:p>
          <a:p>
            <a:pPr algn="ctr">
              <a:defRPr/>
            </a:pPr>
            <a:r>
              <a:rPr sz="1600" dirty="0" smtClean="0"/>
              <a:t>Принудительная стерилизация</a:t>
            </a:r>
            <a:endParaRPr lang="ru-RU" sz="1600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1290918" y="4101354"/>
            <a:ext cx="2958784" cy="154641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600" b="1" dirty="0"/>
              <a:t>Политическая </a:t>
            </a:r>
            <a:r>
              <a:rPr lang="fr-CH" sz="1600" b="1" dirty="0" smtClean="0"/>
              <a:t>жизнь</a:t>
            </a:r>
            <a:r>
              <a:rPr lang="ru-RU" sz="1600" b="1" dirty="0" smtClean="0"/>
              <a:t>:</a:t>
            </a:r>
            <a:endParaRPr lang="fr-CH" sz="1600" b="1" dirty="0"/>
          </a:p>
          <a:p>
            <a:pPr algn="ctr">
              <a:defRPr/>
            </a:pPr>
            <a:r>
              <a:rPr sz="1600" dirty="0" smtClean="0"/>
              <a:t>Лишение права голоса</a:t>
            </a:r>
          </a:p>
          <a:p>
            <a:pPr algn="ctr">
              <a:defRPr/>
            </a:pPr>
            <a:endParaRPr lang="ru-RU" dirty="0">
              <a:ln>
                <a:solidFill>
                  <a:schemeClr val="bg1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08550" y="1943100"/>
            <a:ext cx="3348038" cy="198913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600" b="1" dirty="0"/>
              <a:t>Общественная и культурная </a:t>
            </a:r>
            <a:r>
              <a:rPr lang="fr-CH" sz="1600" b="1" dirty="0" smtClean="0"/>
              <a:t>жизнь</a:t>
            </a:r>
            <a:r>
              <a:rPr lang="ru-RU" sz="1600" b="1" dirty="0" smtClean="0"/>
              <a:t>:</a:t>
            </a:r>
            <a:endParaRPr lang="fr-CH" sz="1600" b="1" dirty="0"/>
          </a:p>
          <a:p>
            <a:pPr algn="ctr">
              <a:defRPr/>
            </a:pPr>
            <a:r>
              <a:rPr sz="1600" dirty="0" smtClean="0"/>
              <a:t>Раздельное образование</a:t>
            </a:r>
            <a:endParaRPr lang="ru-RU" sz="1600" dirty="0"/>
          </a:p>
          <a:p>
            <a:pPr algn="ctr">
              <a:defRPr/>
            </a:pPr>
            <a:r>
              <a:rPr sz="1600" dirty="0" smtClean="0"/>
              <a:t>Принудительное лечение</a:t>
            </a:r>
            <a:endParaRPr lang="ru-RU" sz="1600" dirty="0"/>
          </a:p>
          <a:p>
            <a:pPr algn="ctr">
              <a:defRPr/>
            </a:pPr>
            <a:r>
              <a:rPr sz="1600" dirty="0" smtClean="0"/>
              <a:t>Социальная изоляция</a:t>
            </a:r>
            <a:endParaRPr lang="ru-RU" sz="1600" dirty="0"/>
          </a:p>
          <a:p>
            <a:pPr algn="ctr">
              <a:defRPr/>
            </a:pPr>
            <a:r>
              <a:rPr sz="1600" dirty="0" smtClean="0"/>
              <a:t>Недоступная среда</a:t>
            </a:r>
            <a:endParaRPr lang="ru-RU" sz="1600" dirty="0"/>
          </a:p>
          <a:p>
            <a:pPr algn="ctr">
              <a:defRPr/>
            </a:pPr>
            <a:r>
              <a:rPr sz="1600" dirty="0" smtClean="0"/>
              <a:t>Негативные убеждения</a:t>
            </a:r>
          </a:p>
        </p:txBody>
      </p:sp>
      <p:sp>
        <p:nvSpPr>
          <p:cNvPr id="6" name="Rectangle 5"/>
          <p:cNvSpPr/>
          <p:nvPr/>
        </p:nvSpPr>
        <p:spPr>
          <a:xfrm>
            <a:off x="5007626" y="4101354"/>
            <a:ext cx="3217492" cy="15469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b="1" dirty="0" smtClean="0"/>
          </a:p>
          <a:p>
            <a:pPr algn="ctr">
              <a:defRPr/>
            </a:pPr>
            <a:r>
              <a:rPr lang="fr-CH" sz="1600" b="1" dirty="0" smtClean="0"/>
              <a:t>Экономика</a:t>
            </a:r>
            <a:r>
              <a:rPr lang="ru-RU" sz="1600" b="1" dirty="0" smtClean="0"/>
              <a:t>:</a:t>
            </a:r>
            <a:endParaRPr lang="fr-CH" sz="1600" b="1" dirty="0"/>
          </a:p>
          <a:p>
            <a:pPr algn="ctr">
              <a:defRPr/>
            </a:pPr>
            <a:r>
              <a:rPr sz="1600" dirty="0" smtClean="0"/>
              <a:t>Отказ в разумном приспособлении</a:t>
            </a:r>
          </a:p>
          <a:p>
            <a:pPr algn="ctr">
              <a:defRPr/>
            </a:pPr>
            <a:r>
              <a:rPr sz="1600" dirty="0" smtClean="0"/>
              <a:t>Лишение прав собственности</a:t>
            </a:r>
            <a:endParaRPr lang="ru-RU" sz="1600" dirty="0"/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41300" y="274638"/>
            <a:ext cx="8723313" cy="744556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Меры по укреплению равенства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33268" y="1061931"/>
            <a:ext cx="7056437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Конкретные меры</a:t>
            </a:r>
            <a:r>
              <a:rPr lang="ru-RU" sz="2400" dirty="0" smtClean="0"/>
              <a:t>, необходимые для ускорения или достижения фактического равенства инвалидов, не считаются дискриминацией по смыслу настоящей Конвенции [ст. 5 (4)].  </a:t>
            </a:r>
            <a:endParaRPr lang="ru-RU" sz="2400" dirty="0"/>
          </a:p>
        </p:txBody>
      </p:sp>
      <p:sp>
        <p:nvSpPr>
          <p:cNvPr id="4" name="Oval 3"/>
          <p:cNvSpPr/>
          <p:nvPr/>
        </p:nvSpPr>
        <p:spPr>
          <a:xfrm>
            <a:off x="1033268" y="1756497"/>
            <a:ext cx="3325126" cy="685800"/>
          </a:xfrm>
          <a:prstGeom prst="ellipse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4358394" y="1976017"/>
            <a:ext cx="1928354" cy="1473564"/>
          </a:xfrm>
          <a:prstGeom prst="curvedLeftArrow">
            <a:avLst>
              <a:gd name="adj1" fmla="val 20627"/>
              <a:gd name="adj2" fmla="val 25431"/>
              <a:gd name="adj3" fmla="val 23108"/>
            </a:avLst>
          </a:prstGeom>
          <a:solidFill>
            <a:srgbClr val="92D05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813779" y="3339822"/>
            <a:ext cx="6715125" cy="2728304"/>
          </a:xfrm>
          <a:prstGeom prst="flowChartProcess">
            <a:avLst/>
          </a:prstGeom>
          <a:solidFill>
            <a:srgbClr val="92D050"/>
          </a:solidFill>
          <a:ln>
            <a:solidFill>
              <a:srgbClr val="3BD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наем инвалидов в государственном секторе </a:t>
            </a: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(ст. 27 (1)) </a:t>
            </a:r>
            <a:endParaRPr lang="ru-RU" sz="2000" dirty="0" smtClean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организация индивидуализированной поддержки </a:t>
            </a: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(ст. 24 (2) (</a:t>
            </a:r>
            <a:r>
              <a:rPr lang="en-US" sz="2000" dirty="0" smtClean="0">
                <a:solidFill>
                  <a:srgbClr val="FFFFFF"/>
                </a:solidFill>
              </a:rPr>
              <a:t>e</a:t>
            </a:r>
            <a:r>
              <a:rPr lang="ru-RU" sz="2000" dirty="0" smtClean="0">
                <a:solidFill>
                  <a:srgbClr val="FFFFFF"/>
                </a:solidFill>
              </a:rPr>
              <a:t>)) </a:t>
            </a:r>
            <a:endParaRPr lang="ru-RU" sz="2000" dirty="0" smtClean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программы позитивных действий, стимулы и другие меры (ст. 27 (1))</a:t>
            </a:r>
            <a:endParaRPr lang="ru-RU" sz="2000" dirty="0" smtClean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меры для предоставления доступа к поддержке </a:t>
            </a: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(ст. 2 (3))</a:t>
            </a:r>
            <a:endParaRPr lang="ru-RU" sz="2000" dirty="0" smtClean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rgbClr val="FFFFFF"/>
                </a:solidFill>
              </a:rPr>
              <a:t>и так далее</a:t>
            </a: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6550" y="274638"/>
            <a:ext cx="824230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Кто за это отвечает?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720850" y="1022350"/>
            <a:ext cx="5634038" cy="4960938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Частный сектор</a:t>
            </a: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dirty="0" smtClean="0"/>
              <a:t>Члены общества</a:t>
            </a:r>
          </a:p>
          <a:p>
            <a:pPr algn="ctr">
              <a:defRPr/>
            </a:pPr>
            <a:r>
              <a:rPr lang="ru-RU" dirty="0"/>
              <a:t>С</a:t>
            </a:r>
            <a:r>
              <a:rPr dirty="0" smtClean="0"/>
              <a:t>емьи</a:t>
            </a:r>
            <a:endParaRPr lang="ru-RU" dirty="0"/>
          </a:p>
        </p:txBody>
      </p:sp>
      <p:sp>
        <p:nvSpPr>
          <p:cNvPr id="3" name="Oval 2"/>
          <p:cNvSpPr/>
          <p:nvPr/>
        </p:nvSpPr>
        <p:spPr>
          <a:xfrm>
            <a:off x="2514600" y="1762125"/>
            <a:ext cx="4087813" cy="3482975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Государства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4" name="Oval 3"/>
          <p:cNvSpPr/>
          <p:nvPr/>
        </p:nvSpPr>
        <p:spPr>
          <a:xfrm>
            <a:off x="3587750" y="2730500"/>
            <a:ext cx="1981200" cy="1687513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dirty="0" smtClean="0"/>
              <a:t>Человек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7467600" y="1376363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400" i="1" dirty="0"/>
              <a:t>Законы и политика</a:t>
            </a:r>
            <a:endParaRPr lang="ru-RU" sz="1400" i="1" dirty="0"/>
          </a:p>
        </p:txBody>
      </p:sp>
      <p:sp>
        <p:nvSpPr>
          <p:cNvPr id="6" name="Rectangle 5"/>
          <p:cNvSpPr/>
          <p:nvPr/>
        </p:nvSpPr>
        <p:spPr>
          <a:xfrm>
            <a:off x="7467600" y="3046413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400" i="1" dirty="0"/>
              <a:t>Выделение ресурсов</a:t>
            </a:r>
            <a:endParaRPr lang="ru-RU" sz="1400" i="1" dirty="0"/>
          </a:p>
        </p:txBody>
      </p:sp>
      <p:sp>
        <p:nvSpPr>
          <p:cNvPr id="7" name="Rectangle 6"/>
          <p:cNvSpPr/>
          <p:nvPr/>
        </p:nvSpPr>
        <p:spPr>
          <a:xfrm>
            <a:off x="7467600" y="4600575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400" i="1" dirty="0"/>
              <a:t>Инклюзивные услуги</a:t>
            </a:r>
            <a:endParaRPr lang="ru-RU" sz="1400" i="1" dirty="0"/>
          </a:p>
        </p:txBody>
      </p:sp>
      <p:sp>
        <p:nvSpPr>
          <p:cNvPr id="8" name="Rectangle 7"/>
          <p:cNvSpPr/>
          <p:nvPr/>
        </p:nvSpPr>
        <p:spPr>
          <a:xfrm>
            <a:off x="219487" y="1376363"/>
            <a:ext cx="1501363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200" i="1" dirty="0" smtClean="0"/>
              <a:t>Повышение осведомленности</a:t>
            </a:r>
            <a:endParaRPr lang="ru-RU" sz="1200" i="1" dirty="0"/>
          </a:p>
          <a:p>
            <a:pPr algn="ctr">
              <a:defRPr/>
            </a:pPr>
            <a:r>
              <a:rPr lang="fr-CH" sz="1200" i="1" dirty="0"/>
              <a:t>Обучение</a:t>
            </a:r>
            <a:endParaRPr lang="ru-RU" sz="1200" i="1" dirty="0"/>
          </a:p>
        </p:txBody>
      </p:sp>
      <p:sp>
        <p:nvSpPr>
          <p:cNvPr id="9" name="Rectangle 8"/>
          <p:cNvSpPr/>
          <p:nvPr/>
        </p:nvSpPr>
        <p:spPr>
          <a:xfrm>
            <a:off x="219487" y="3046413"/>
            <a:ext cx="1410021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400" i="1" dirty="0"/>
              <a:t>Исследования</a:t>
            </a:r>
            <a:endParaRPr lang="ru-RU" sz="1400" i="1" dirty="0"/>
          </a:p>
          <a:p>
            <a:pPr algn="ctr">
              <a:defRPr/>
            </a:pPr>
            <a:endParaRPr lang="ru-RU" i="1" dirty="0"/>
          </a:p>
        </p:txBody>
      </p:sp>
      <p:sp>
        <p:nvSpPr>
          <p:cNvPr id="10" name="Rectangle 9"/>
          <p:cNvSpPr/>
          <p:nvPr/>
        </p:nvSpPr>
        <p:spPr>
          <a:xfrm>
            <a:off x="219487" y="4605338"/>
            <a:ext cx="1410021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400" i="1" dirty="0"/>
              <a:t>Средства правовой защиты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417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600" dirty="0" smtClean="0"/>
              <a:t>Изучить проявления дискриминации по признаку инвалидности </a:t>
            </a:r>
            <a:endParaRPr lang="ru-RU" sz="16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600" dirty="0" smtClean="0"/>
              <a:t>Научиться распознавать различные формы дискриминации в отношении лиц с </a:t>
            </a:r>
            <a:r>
              <a:rPr lang="ru-RU" sz="1600" dirty="0" smtClean="0"/>
              <a:t>инвалидностью</a:t>
            </a:r>
            <a:endParaRPr lang="ru-RU" sz="16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600" dirty="0" smtClean="0"/>
              <a:t>Изучить связь между недопущением дискриминации и обеспечением равенства</a:t>
            </a:r>
            <a:endParaRPr lang="ru-RU" sz="1600" dirty="0" smtClean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600" dirty="0" smtClean="0"/>
              <a:t>Установить, кто несет ответственность за борьбу с дискриминацией, и какие меры необходимо принимать</a:t>
            </a:r>
            <a:endParaRPr lang="ru-RU" sz="1600" dirty="0"/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3657600" cy="448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Групповое задание – ролевая игра</a:t>
            </a:r>
            <a:endParaRPr lang="ru-RU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Формы дискриминации</a:t>
            </a:r>
            <a:endParaRPr lang="ru-RU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Положение о недискриминации в Конвенции</a:t>
            </a:r>
            <a:endParaRPr lang="ru-RU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Разумное приспособление</a:t>
            </a:r>
            <a:endParaRPr lang="ru-RU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Примеры дискриминации по признаку инвалидности</a:t>
            </a:r>
            <a:endParaRPr lang="ru-RU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Меры по укреплению равенства</a:t>
            </a:r>
            <a:endParaRPr lang="ru-RU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ru-RU" dirty="0" smtClean="0"/>
              <a:t>Кто за это отвечает?</a:t>
            </a: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ru-RU" sz="2000" dirty="0" smtClean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ru-RU" sz="20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6875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Цель</a:t>
            </a: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44500" y="365125"/>
            <a:ext cx="8472488" cy="1143000"/>
          </a:xfrm>
        </p:spPr>
        <p:txBody>
          <a:bodyPr/>
          <a:lstStyle/>
          <a:p>
            <a:pPr algn="ctr" eaLnBrk="1" hangingPunct="1"/>
            <a:r>
              <a:rPr lang="en-US" sz="2800" smtClean="0">
                <a:latin typeface="Arial" charset="0"/>
              </a:rPr>
              <a:t>Источники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58800" y="1159974"/>
            <a:ext cx="7477125" cy="5018087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/>
            <a:r>
              <a:rPr lang="en-US" sz="2000" dirty="0" smtClean="0">
                <a:latin typeface="Arial" charset="0"/>
              </a:rPr>
              <a:t>Комитет по правам человека, замечание общего порядка № 18 (1989) о недискриминации</a:t>
            </a:r>
          </a:p>
          <a:p>
            <a:pPr eaLnBrk="1" hangingPunct="1"/>
            <a:r>
              <a:rPr lang="en-US" sz="2000" dirty="0" smtClean="0">
                <a:latin typeface="Arial" charset="0"/>
              </a:rPr>
              <a:t>Комитет по экономическим, социальным и культурным правам, замечание общего порядка № 20 (2009) о недискриминации экономических, социальных и культурных прав</a:t>
            </a:r>
          </a:p>
          <a:p>
            <a:pPr eaLnBrk="1" hangingPunct="1"/>
            <a:r>
              <a:rPr lang="en-US" sz="2000" dirty="0">
                <a:latin typeface="Arial" charset="0"/>
              </a:rPr>
              <a:t>Комитет по ликвидации дискриминации в отношении женщин, общая рекомендация № 25 (2004 год), касающаяся временных специальных мер</a:t>
            </a:r>
          </a:p>
          <a:p>
            <a:pPr eaLnBrk="1" hangingPunct="1"/>
            <a:r>
              <a:rPr lang="en-US" sz="2000" dirty="0" smtClean="0">
                <a:latin typeface="Arial" charset="0"/>
              </a:rPr>
              <a:t>Комитет по ликвидации дискриминации в отношении женщин, общая рекомендация № 28 (2010), касающаяся основных обязательств государств-участников по статье 2 Конвенции о ликвидации всех форм дискриминации в отношении женщин</a:t>
            </a: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С мыслями о дискриминации</a:t>
            </a: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4000" i="1" dirty="0" smtClean="0">
                <a:solidFill>
                  <a:srgbClr val="FF0000"/>
                </a:solidFill>
              </a:rPr>
              <a:t>Ролевая игра </a:t>
            </a:r>
            <a:r>
              <a:rPr lang="en-US" sz="4000" i="1" dirty="0" smtClean="0">
                <a:solidFill>
                  <a:srgbClr val="FF0000"/>
                </a:solidFill>
              </a:rPr>
              <a:t>“Power Walk”</a:t>
            </a:r>
            <a:endParaRPr lang="ru-RU" sz="4000" i="1" dirty="0">
              <a:solidFill>
                <a:srgbClr val="FF0000"/>
              </a:solidFill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44500" y="274638"/>
            <a:ext cx="8396288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Формы дискриминации</a:t>
            </a: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pSp>
        <p:nvGrpSpPr>
          <p:cNvPr id="8196" name="Group 25"/>
          <p:cNvGrpSpPr>
            <a:grpSpLocks/>
          </p:cNvGrpSpPr>
          <p:nvPr/>
        </p:nvGrpSpPr>
        <p:grpSpPr bwMode="auto">
          <a:xfrm>
            <a:off x="3886200" y="4191000"/>
            <a:ext cx="1905000" cy="1143000"/>
            <a:chOff x="0" y="127000"/>
            <a:chExt cx="1904999" cy="1143000"/>
          </a:xfrm>
        </p:grpSpPr>
        <p:sp>
          <p:nvSpPr>
            <p:cNvPr id="5" name="Rectangle 4"/>
            <p:cNvSpPr/>
            <p:nvPr/>
          </p:nvSpPr>
          <p:spPr>
            <a:xfrm>
              <a:off x="0" y="127000"/>
              <a:ext cx="1904999" cy="1143000"/>
            </a:xfrm>
            <a:prstGeom prst="rect">
              <a:avLst/>
            </a:prstGeom>
            <a:solidFill>
              <a:srgbClr val="FF0000">
                <a:alpha val="5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127000"/>
              <a:ext cx="1904999" cy="1143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anchor="ctr"/>
            <a:lstStyle/>
            <a:p>
              <a:pPr algn="ctr">
                <a:defRPr/>
              </a:pPr>
              <a:endParaRPr lang="ru-RU" sz="2000">
                <a:solidFill>
                  <a:schemeClr val="tx1"/>
                </a:solidFill>
                <a:cs typeface="Arial" charset="0"/>
              </a:endParaRPr>
            </a:p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</a:rPr>
                <a:t>множественная</a:t>
              </a:r>
            </a:p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</a:rPr>
                <a:t>дискриминация</a:t>
              </a:r>
            </a:p>
            <a:p>
              <a:pPr algn="ctr">
                <a:spcAft>
                  <a:spcPct val="35000"/>
                </a:spcAft>
                <a:defRPr/>
              </a:pPr>
              <a:endParaRPr lang="ru-RU">
                <a:solidFill>
                  <a:srgbClr val="FFFFFF"/>
                </a:solidFill>
                <a:cs typeface="Arial" charset="0"/>
              </a:endParaRPr>
            </a:p>
          </p:txBody>
        </p:sp>
      </p:grpSp>
      <p:cxnSp>
        <p:nvCxnSpPr>
          <p:cNvPr id="7" name="Straight Connector 6"/>
          <p:cNvCxnSpPr/>
          <p:nvPr/>
        </p:nvCxnSpPr>
        <p:spPr>
          <a:xfrm rot="5400000">
            <a:off x="7087394" y="3428206"/>
            <a:ext cx="3505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1371600" y="6553200"/>
            <a:ext cx="43434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699896370"/>
              </p:ext>
            </p:extLst>
          </p:nvPr>
        </p:nvGraphicFramePr>
        <p:xfrm>
          <a:off x="1752600" y="1371600"/>
          <a:ext cx="6133268" cy="4068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23928" y="4191000"/>
            <a:ext cx="1812237" cy="1110208"/>
          </a:xfrm>
          <a:prstGeom prst="rect">
            <a:avLst/>
          </a:prstGeom>
          <a:solidFill>
            <a:srgbClr val="E66560"/>
          </a:solidFill>
        </p:spPr>
        <p:txBody>
          <a:bodyPr wrap="square" lIns="0" tIns="0" rIns="0" bIns="0" rtlCol="0">
            <a:normAutofit/>
          </a:bodyPr>
          <a:lstStyle/>
          <a:p>
            <a:endParaRPr lang="ru-RU" sz="1400" dirty="0" smtClean="0"/>
          </a:p>
          <a:p>
            <a:pPr algn="ctr"/>
            <a:r>
              <a:rPr lang="ru-RU" dirty="0" smtClean="0"/>
              <a:t>множественная </a:t>
            </a:r>
          </a:p>
          <a:p>
            <a:pPr algn="ctr"/>
            <a:r>
              <a:rPr lang="ru-RU" dirty="0" smtClean="0"/>
              <a:t>дискриминация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835025" y="274638"/>
            <a:ext cx="8308975" cy="1090612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latin typeface="Arial" charset="0"/>
              </a:rPr>
              <a:t>Дискриминация по признаку инвалидности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157099" y="1326351"/>
            <a:ext cx="7467600" cy="4710414"/>
          </a:xfrm>
          <a:prstGeom prst="rect">
            <a:avLst/>
          </a:prstGeom>
          <a:solidFill>
            <a:srgbClr val="C00000">
              <a:alpha val="43921"/>
            </a:srgbClr>
          </a:solidFill>
          <a:ln>
            <a:noFill/>
          </a:ln>
          <a:extLst/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 kern="1200">
                <a:solidFill>
                  <a:schemeClr val="tx2"/>
                </a:solidFill>
                <a:latin typeface="Arial"/>
                <a:ea typeface="ＭＳ Ｐゴシック" pitchFamily="-108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defRPr/>
            </a:pPr>
            <a:endParaRPr lang="ru-RU" sz="2400" b="0" dirty="0" smtClean="0">
              <a:solidFill>
                <a:schemeClr val="tx1"/>
              </a:solidFill>
              <a:latin typeface="Arial" pitchFamily="34" charset="0"/>
            </a:endParaRPr>
          </a:p>
          <a:p>
            <a:pPr algn="ctr" eaLnBrk="1" hangingPunct="1">
              <a:defRPr/>
            </a:pP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Любое различие, исключение или ограничение по причине инвалидности, </a:t>
            </a:r>
            <a:r>
              <a:rPr lang="ru-RU" sz="2400" b="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</a:rPr>
              <a:t>целью</a:t>
            </a: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 или </a:t>
            </a:r>
            <a:r>
              <a:rPr lang="ru-RU" sz="2400" b="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 pitchFamily="34" charset="0"/>
              </a:rPr>
              <a:t>результатом</a:t>
            </a: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 которого является умаление или отрицание </a:t>
            </a:r>
            <a:r>
              <a:rPr lang="ru-RU" sz="2400" b="0" u="sng" dirty="0" smtClean="0">
                <a:solidFill>
                  <a:schemeClr val="tx1"/>
                </a:solidFill>
                <a:latin typeface="Arial" pitchFamily="34" charset="0"/>
              </a:rPr>
              <a:t>признания</a:t>
            </a: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, </a:t>
            </a:r>
            <a:r>
              <a:rPr lang="ru-RU" sz="2400" b="0" u="sng" dirty="0" smtClean="0">
                <a:solidFill>
                  <a:schemeClr val="tx1"/>
                </a:solidFill>
                <a:latin typeface="Arial" pitchFamily="34" charset="0"/>
              </a:rPr>
              <a:t>реализации</a:t>
            </a: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 или </a:t>
            </a:r>
            <a:r>
              <a:rPr lang="ru-RU" sz="2400" b="0" u="sng" dirty="0" smtClean="0">
                <a:solidFill>
                  <a:schemeClr val="tx1"/>
                </a:solidFill>
                <a:latin typeface="Arial" pitchFamily="34" charset="0"/>
              </a:rPr>
              <a:t>осуществления</a:t>
            </a: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 наравне с другими всех прав человека и основных свобод в политической, экономической, социальной, культурной, гражданской или любой иной области.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0" dirty="0" smtClean="0">
                <a:solidFill>
                  <a:schemeClr val="tx1"/>
                </a:solidFill>
                <a:latin typeface="Arial" pitchFamily="34" charset="0"/>
              </a:rPr>
              <a:t>Она охватывает все формы дискриминации, в том числе отказ в разумном приспособлении.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dirty="0"/>
              <a:t/>
            </a:r>
            <a:br>
              <a:rPr dirty="0"/>
            </a:br>
            <a:endParaRPr lang="ru-RU" sz="32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smtClean="0">
                <a:latin typeface="Arial" charset="0"/>
              </a:rPr>
              <a:t>Разумное приспособление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1700" y="1563688"/>
            <a:ext cx="7489825" cy="437991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i="1" dirty="0"/>
              <a:t>Внесение, когда это нужно </a:t>
            </a:r>
            <a:r>
              <a:rPr lang="en-US" sz="2800" b="1" i="1" dirty="0"/>
              <a:t>в конкретном случае</a:t>
            </a:r>
            <a:r>
              <a:rPr lang="en-US" sz="2800" i="1" dirty="0"/>
              <a:t>, необходимых и подходящих </a:t>
            </a:r>
            <a:r>
              <a:rPr lang="en-US" sz="2800" b="1" i="1" dirty="0"/>
              <a:t>модификаций и коррективов</a:t>
            </a:r>
            <a:r>
              <a:rPr lang="en-US" sz="2800" i="1" dirty="0"/>
              <a:t>, не становящихся </a:t>
            </a:r>
            <a:r>
              <a:rPr lang="en-US" sz="2800" b="1" i="1" dirty="0"/>
              <a:t>несоразмерным или неоправданным бременем</a:t>
            </a:r>
            <a:r>
              <a:rPr lang="en-US" sz="2800" i="1" dirty="0"/>
              <a:t>, в целях обеспечения реализации или </a:t>
            </a:r>
            <a:r>
              <a:rPr lang="en-US" sz="2800" b="1" i="1" dirty="0"/>
              <a:t>осуществления инвалидами наравне с другими</a:t>
            </a:r>
            <a:r>
              <a:rPr lang="en-US" sz="2800" i="1" dirty="0"/>
              <a:t> всех прав человека и основных свобод.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Разумное приспособление</a:t>
            </a: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859223" y="1365250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800" b="1" dirty="0" smtClean="0">
                <a:solidFill>
                  <a:schemeClr val="tx2"/>
                </a:solidFill>
              </a:rPr>
              <a:t>Элементы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3600" b="1" dirty="0" smtClean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Немедленное обеспечение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Предоставление в индивидуальном порядке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Предоставление по обращению лица с </a:t>
            </a:r>
            <a:r>
              <a:rPr lang="ru-RU" sz="2200" dirty="0" smtClean="0"/>
              <a:t>инвалидностью</a:t>
            </a:r>
            <a:endParaRPr lang="ru-RU" sz="2200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Требуется применение объективного </a:t>
            </a:r>
            <a:r>
              <a:rPr lang="ru-RU" sz="2200" dirty="0"/>
              <a:t>критерия </a:t>
            </a:r>
            <a:r>
              <a:rPr lang="ru-RU" sz="2200" dirty="0" smtClean="0"/>
              <a:t>разумности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28956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Разумное приспособление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400" dirty="0" smtClean="0"/>
              <a:t>Объективная оценка разумности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ru-RU" sz="2400" b="1" dirty="0" smtClean="0">
                <a:solidFill>
                  <a:schemeClr val="tx2"/>
                </a:solidFill>
              </a:rPr>
              <a:t>Элементы</a:t>
            </a:r>
            <a:endParaRPr lang="ru-RU" sz="2800" b="1" dirty="0" smtClean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Неоправданное бремя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Интерактивный диалог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Объективное обоснование: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Необходимость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Соразмерность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Осуществимость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Финансовые возможности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Экономическая целесообразность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ru-RU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3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Разумное приспособление</a:t>
            </a:r>
            <a:r>
              <a:rPr lang="en-US" sz="2400" dirty="0" smtClean="0"/>
              <a:t> Неоправданное бремя</a:t>
            </a:r>
            <a:r>
              <a:t/>
            </a:r>
            <a:br/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219827"/>
            <a:ext cx="7056438" cy="4503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Обращения по поводу обеспечения разумного приспособления должны направляться в соответствующий уполномоченный орган.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Обязательство по обеспечению должно быть установлено в законодательном порядке или нормативным актом.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ru-RU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u-RU" sz="2200" dirty="0" smtClean="0"/>
              <a:t>В законе или нормативном акте должен быть определен ответственный уполномоченный орган, чтобы не перекладывать эту обязанность на правообладателя.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ru-RU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bf243446d932e80b6828655e90431d1a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61c193f2f41867737aa5fc5257dc7416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0021C1-1FC0-404B-98C8-4254CE025968}">
  <ds:schemaRefs>
    <ds:schemaRef ds:uri="http://purl.org/dc/elements/1.1/"/>
    <ds:schemaRef ds:uri="http://schemas.microsoft.com/office/2006/metadata/properties"/>
    <ds:schemaRef ds:uri="b4e33e86-409b-44c1-8485-331954efb210"/>
    <ds:schemaRef ds:uri="http://schemas.microsoft.com/sharepoint/v3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2C1E27C-A9E1-4381-B774-7D9A28F48D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3670</TotalTime>
  <Words>1336</Words>
  <Application>Microsoft Office PowerPoint</Application>
  <PresentationFormat>On-screen Show (4:3)</PresentationFormat>
  <Paragraphs>219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ＭＳ Ｐゴシック</vt:lpstr>
      <vt:lpstr>Times New Roman</vt:lpstr>
      <vt:lpstr>Wingdings</vt:lpstr>
      <vt:lpstr>Thème Office</vt:lpstr>
      <vt:lpstr>Дискриминация по признаку инвалидности </vt:lpstr>
      <vt:lpstr>PowerPoint Presentation</vt:lpstr>
      <vt:lpstr>С мыслями о дискриминации</vt:lpstr>
      <vt:lpstr>Формы дискриминации</vt:lpstr>
      <vt:lpstr>Дискриминация по признаку инвалидности</vt:lpstr>
      <vt:lpstr>Разумное приспособление</vt:lpstr>
      <vt:lpstr>Разумное приспособление</vt:lpstr>
      <vt:lpstr>Разумное приспособление  Объективная оценка разумности </vt:lpstr>
      <vt:lpstr>Разумное приспособление Неоправданное бремя </vt:lpstr>
      <vt:lpstr>Разумное приспособление Интерактивный диалог  </vt:lpstr>
      <vt:lpstr>Разумное приспособление  Объективное обоснование  </vt:lpstr>
      <vt:lpstr>Разумное приспособление  Объективное обоснование  </vt:lpstr>
      <vt:lpstr>Разумное приспособление  Объективное обоснование  </vt:lpstr>
      <vt:lpstr>Разумное приспособление  Объективное обоснование  </vt:lpstr>
      <vt:lpstr>Разумное приспособление  Объективное обоснование  </vt:lpstr>
      <vt:lpstr>Разумное приспособление  Объективное обоснование  </vt:lpstr>
      <vt:lpstr>Дискриминация по признаку инвалидности</vt:lpstr>
      <vt:lpstr>Меры по укреплению равенства</vt:lpstr>
      <vt:lpstr>Кто за это отвечает?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 Discrimination PPTX</dc:title>
  <dc:creator>Eddy Hill</dc:creator>
  <cp:lastModifiedBy>Janina Arsenjeva</cp:lastModifiedBy>
  <cp:revision>226</cp:revision>
  <cp:lastPrinted>2011-08-23T07:30:07Z</cp:lastPrinted>
  <dcterms:created xsi:type="dcterms:W3CDTF">2010-05-19T14:44:31Z</dcterms:created>
  <dcterms:modified xsi:type="dcterms:W3CDTF">2015-09-30T13:58:28Z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